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1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Vežba  2</a:t>
            </a:r>
            <a:b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Latn-R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Smeša idealnih gasova</a:t>
            </a:r>
            <a:endParaRPr lang="sr-Latn-R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RS" dirty="0">
                <a:solidFill>
                  <a:schemeClr val="tx1"/>
                </a:solidFill>
              </a:rPr>
              <a:t>Termodinamika sa termotehnikom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62D1DF-B755-43CF-8618-A26FA5BD78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4034" y="596348"/>
                <a:ext cx="10422835" cy="5512904"/>
              </a:xfrm>
            </p:spPr>
            <p:txBody>
              <a:bodyPr>
                <a:normAutofit/>
              </a:bodyPr>
              <a:lstStyle/>
              <a:p>
                <a:pPr marL="266700" algn="just">
                  <a:lnSpc>
                    <a:spcPct val="150000"/>
                  </a:lnSpc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Rešenje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4,9∙</m:t>
                          </m:r>
                          <m:sSup>
                            <m:s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]∙1,5[</m:t>
                              </m:r>
                              <m:sSup>
                                <m:s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8315[</m:t>
                              </m:r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44[</m:t>
                              </m:r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</m:den>
                              </m:f>
                            </m:den>
                          </m:f>
                          <m:d>
                            <m:d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273+30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=12,84[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1,96∙</m:t>
                          </m:r>
                          <m:sSup>
                            <m:s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]∙1[</m:t>
                              </m:r>
                              <m:sSup>
                                <m:s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8315[</m:t>
                              </m:r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32[</m:t>
                              </m:r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</m:den>
                              </m:f>
                            </m:den>
                          </m:f>
                          <m:d>
                            <m:d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273+57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=2,28[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=0,849           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800" i="1" baseline="-25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=0,151</m:t>
                      </m:r>
                    </m:oMath>
                  </m:oMathPara>
                </a14:m>
                <a:endParaRPr lang="en-US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62D1DF-B755-43CF-8618-A26FA5BD78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4034" y="596348"/>
                <a:ext cx="10422835" cy="5512904"/>
              </a:xfrm>
              <a:blipFill>
                <a:blip r:embed="rId2"/>
                <a:stretch>
                  <a:fillRect l="-409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0173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FA742D-BDC1-4A28-BCD1-0A37C0D000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016442"/>
                <a:ext cx="10065026" cy="4748254"/>
              </a:xfrm>
            </p:spPr>
            <p:txBody>
              <a:bodyPr>
                <a:normAutofit/>
              </a:bodyPr>
              <a:lstStyle/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den>
                      </m:f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𝐶𝑂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𝐶𝑂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𝐶𝑂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𝐶𝑂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=0,803         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800" i="1" baseline="-25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𝐶𝑂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𝐶𝑂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en-US" sz="1800" i="1" baseline="-25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=0,197</m:t>
                      </m:r>
                    </m:oMath>
                  </m:oMathPara>
                </a14:m>
                <a:endParaRPr lang="sr-Latn-RS" sz="1800" dirty="0"/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</m:e>
                      </m:nary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=41,64[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𝑘𝑚𝑜𝑙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8315[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𝑘𝑚𝑜𝑙𝐾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41,64[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=199,68[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CFA742D-BDC1-4A28-BCD1-0A37C0D000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016442"/>
                <a:ext cx="10065026" cy="474825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531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885F6-080A-42B1-9F53-463807569F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162215"/>
                <a:ext cx="10058400" cy="3849624"/>
              </a:xfrm>
            </p:spPr>
            <p:txBody>
              <a:bodyPr/>
              <a:lstStyle/>
              <a:p>
                <a:pPr indent="0" algn="just">
                  <a:lnSpc>
                    <a:spcPct val="150000"/>
                  </a:lnSpc>
                  <a:buNone/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 2.2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cilindru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nalazi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9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idealnog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molekulske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=15</m:t>
                    </m:r>
                    <m:f>
                      <m:fPr>
                        <m:type m:val="lin"/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𝑘𝑚𝑜𝑙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Pritisak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1,47 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Koliko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iznosi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pritisak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cilindru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ako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nepokretnom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klipu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cilindar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dovodi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drugog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molekulske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=40</m:t>
                    </m:r>
                    <m:f>
                      <m:fPr>
                        <m:type m:val="lin"/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𝑘𝑚𝑜𝑙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čemu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cilindru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poraste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Srednju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molekulsku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masu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gasne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Parcijalne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gasova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5885F6-080A-42B1-9F53-463807569F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162215"/>
                <a:ext cx="10058400" cy="3849624"/>
              </a:xfrm>
              <a:blipFill>
                <a:blip r:embed="rId2"/>
                <a:stretch>
                  <a:fillRect l="-364" t="-8716"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8987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55C78BE-ACF2-47F9-B686-33D8B336AA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82"/>
          <a:stretch/>
        </p:blipFill>
        <p:spPr>
          <a:xfrm>
            <a:off x="1043046" y="2536324"/>
            <a:ext cx="7717364" cy="2146853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B8ACB6A-7082-44F3-8081-95FC46D24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5081" y="626965"/>
            <a:ext cx="7670538" cy="1695881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00D5A2-46E8-4FEF-96F3-0C4D4D5BB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046" y="4683177"/>
            <a:ext cx="7641222" cy="154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93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F9D016F-0ABC-48C0-8F86-415FB6300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029" y="870702"/>
            <a:ext cx="7226176" cy="2203802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4514304-365B-4C75-8424-092A610CB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919" y="3252727"/>
            <a:ext cx="7686353" cy="220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006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1DB67F-8003-4626-A33D-A1AAA05575E4}"/>
                  </a:ext>
                </a:extLst>
              </p:cNvPr>
              <p:cNvSpPr txBox="1"/>
              <p:nvPr/>
            </p:nvSpPr>
            <p:spPr>
              <a:xfrm>
                <a:off x="887896" y="1540609"/>
                <a:ext cx="10614990" cy="29524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7200" algn="just">
                  <a:lnSpc>
                    <a:spcPct val="150000"/>
                  </a:lnSpc>
                </a:pPr>
                <a:r>
                  <a:rPr lang="en-US" sz="1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2.3 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vodonika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azota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čija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konstanta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</m:t>
                        </m:r>
                      </m:sub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b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=880,5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𝑘𝑔𝐾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pomeša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sr-Latn-R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masenog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sastava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1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800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=25%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sSub>
                          <m:sSubPr>
                            <m:ctrlPr>
                              <a:rPr lang="sr-Latn-R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=75%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indent="457200" algn="just">
                  <a:lnSpc>
                    <a:spcPct val="150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Odrediti:</a:t>
                </a:r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Relativni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maseni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sastav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prve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sSub>
                          <m:sSubPr>
                            <m:ctrlPr>
                              <a:rPr lang="sr-Latn-R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sSub>
                          <m:sSubPr>
                            <m:ctrlPr>
                              <a:rPr lang="sr-Latn-R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 baseline="-25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prve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druge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)?</a:t>
                </a:r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Prividnu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srednju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molekulsku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masu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novonastale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njenu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masu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800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800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kao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njen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relativni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maseni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sastav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Parcijalne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pritiske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pojedinih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komponenata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novonastale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smeše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?</a:t>
                </a:r>
                <a:endParaRPr lang="sr-Latn-R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1DB67F-8003-4626-A33D-A1AAA05575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96" y="1540609"/>
                <a:ext cx="10614990" cy="2952411"/>
              </a:xfrm>
              <a:prstGeom prst="rect">
                <a:avLst/>
              </a:prstGeom>
              <a:blipFill>
                <a:blip r:embed="rId2"/>
                <a:stretch>
                  <a:fillRect l="-517" r="-460" b="-2479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9942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B0E280-210C-4DC6-8024-4175FA333A4E}"/>
                  </a:ext>
                </a:extLst>
              </p:cNvPr>
              <p:cNvSpPr txBox="1"/>
              <p:nvPr/>
            </p:nvSpPr>
            <p:spPr>
              <a:xfrm>
                <a:off x="251790" y="0"/>
                <a:ext cx="11224592" cy="640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  ⇒ 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=1−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8315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=4157,5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8315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𝑘𝑚𝑜𝑙𝐾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=297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𝑘𝑔𝐾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p>
                          </m:sSub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=0,849</m:t>
                      </m:r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=0,151</m:t>
                      </m:r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=0,849</m:t>
                      </m:r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B0E280-210C-4DC6-8024-4175FA333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90" y="0"/>
                <a:ext cx="11224592" cy="64038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749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A4ABFD-D12B-4246-BEA4-408B322C2F83}"/>
                  </a:ext>
                </a:extLst>
              </p:cNvPr>
              <p:cNvSpPr txBox="1"/>
              <p:nvPr/>
            </p:nvSpPr>
            <p:spPr>
              <a:xfrm>
                <a:off x="437321" y="372426"/>
                <a:ext cx="11052313" cy="6113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algn="just">
                  <a:lnSpc>
                    <a:spcPct val="150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Polazeći od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poznate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jednakosti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sSup>
                                        <m:sSupPr>
                                          <m:ctrlPr>
                                            <a:rPr lang="sr-Latn-R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p>
                          </m:sSubSup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sup>
                              </m:sSubSup>
                            </m:den>
                          </m:f>
                          <m:sSubSup>
                            <m:sSub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p>
                          </m:sSubSup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8315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𝐽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𝑘𝑚𝑜𝑙𝐾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880,5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𝐽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𝑘𝑔𝐾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=3,38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⇒  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=0,51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=2,87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just">
                  <a:lnSpc>
                    <a:spcPct val="150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drugu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smešu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važi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𝐼𝐼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𝐼𝐼</m:t>
                              </m:r>
                            </m:sup>
                          </m:sSubSup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𝑘𝑔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⋅8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22,4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sSup>
                                        <m:sSupPr>
                                          <m:ctrlPr>
                                            <a:rPr lang="sr-Latn-R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𝑘𝑚𝑜𝑙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=1,25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=3,75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A4ABFD-D12B-4246-BEA4-408B322C2F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21" y="372426"/>
                <a:ext cx="11052313" cy="61131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409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4B4632-DEE2-4C7A-B370-B9F65093696F}"/>
                  </a:ext>
                </a:extLst>
              </p:cNvPr>
              <p:cNvSpPr txBox="1"/>
              <p:nvPr/>
            </p:nvSpPr>
            <p:spPr>
              <a:xfrm>
                <a:off x="967407" y="272489"/>
                <a:ext cx="9846365" cy="5924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7200" algn="just">
                  <a:lnSpc>
                    <a:spcPct val="150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novonastalu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smešu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sledi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=8,38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=0,51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𝐶𝑜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=1,25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𝐼𝐼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=6,62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=0,061</m:t>
                      </m:r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=0,149</m:t>
                      </m:r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=0,79</m:t>
                      </m:r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R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𝐶𝑂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=15,61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45720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8315[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𝑘𝑚𝑜𝑙𝐾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15,61[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=532,67[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4B4632-DEE2-4C7A-B370-B9F650936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407" y="272489"/>
                <a:ext cx="9846365" cy="59246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715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9B6AA3-B34A-47BB-A573-88FDFCA3CC8A}"/>
                  </a:ext>
                </a:extLst>
              </p:cNvPr>
              <p:cNvSpPr txBox="1"/>
              <p:nvPr/>
            </p:nvSpPr>
            <p:spPr>
              <a:xfrm>
                <a:off x="3048000" y="243920"/>
                <a:ext cx="6096000" cy="47600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⇒   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=1,013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𝑏𝑎𝑟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=0,483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𝑏𝑎𝑟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8315[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𝑘𝑚𝑜𝑙𝐾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28[</m:t>
                          </m:r>
                          <m:f>
                            <m:fPr>
                              <m:type m:val="lin"/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𝑘𝑚𝑜𝑙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]</m:t>
                              </m:r>
                            </m:den>
                          </m:f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=296,96[</m:t>
                      </m:r>
                      <m:f>
                        <m:fPr>
                          <m:type m:val="lin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𝑘𝑔𝐾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𝐶𝑂</m:t>
                          </m:r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=0,084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𝑏𝑎𝑟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0215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 </m:t>
                      </m:r>
                      <m:sSub>
                        <m:sSub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f>
                        <m:fPr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R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=0,446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𝑏𝑎𝑟</m:t>
                          </m:r>
                        </m:e>
                      </m:d>
                    </m:oMath>
                  </m:oMathPara>
                </a14:m>
                <a:endParaRPr lang="sr-Latn-R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9B6AA3-B34A-47BB-A573-88FDFCA3C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43920"/>
                <a:ext cx="6096000" cy="47600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82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18A05-7BDC-4D24-8C95-CFEEF9CA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Smeša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idealn</a:t>
            </a:r>
            <a:r>
              <a:rPr lang="sr-Latn-R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gas</a:t>
            </a:r>
            <a:r>
              <a:rPr lang="sr-Latn-R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ova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5373F-CCAE-4B58-ABF4-096880DFC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22783"/>
            <a:ext cx="10058400" cy="4229961"/>
          </a:xfrm>
        </p:spPr>
        <p:txBody>
          <a:bodyPr/>
          <a:lstStyle/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tehnici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češće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susrećemo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ešama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gasa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nego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čistim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jednim gasom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R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Imamo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npr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jednoj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posudi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različita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gasa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odvojena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nekom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pregradom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Pre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mešanja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nalaze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istoj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temperaturi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pod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istim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pritiskom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zauzima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zapreminu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sr-Latn-RS" sz="105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sr-Latn-RS" sz="1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Uklonimo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pregradu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nekog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vremena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gasovi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usled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difuzije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izmešati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tome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neće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izmeniti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pritisak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Međutim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svaki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gasova će se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raširit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na celokupnu zapreminu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uspostaviti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vlastiti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 pritisak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ne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zavisno od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drugo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gasa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Ovaj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vlastiti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pritisak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pojedine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komponente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eš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naziva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parcijalni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pritisak komponente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Možemo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dakle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reći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je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parcijalni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 pritiska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pojedi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načnog gasa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onaj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 pritisak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kojim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taj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deluje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 zidove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posude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zauzme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celukupnu (novonastalu) zapreminu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sr-Latn-R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B35425-178E-4F84-BE13-D86F75D9C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417" y="4231001"/>
            <a:ext cx="5505165" cy="181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66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DCF68-575D-4AD8-9D76-4BC928F6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Daltonov zakon</a:t>
            </a:r>
            <a:endParaRPr lang="sr-Latn-R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D1BAB6-5C30-47CA-94D2-3BE69BD128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683026"/>
                <a:ext cx="10058400" cy="4269718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Prema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Daltonovo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zakonu 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o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sastavu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gasovitih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sme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š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svaki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gas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nakon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uklanjanja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pregrade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se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širi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dok ne zauzme celu zapremiinu pri čemu se menja pritisak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svaki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gas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možemo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napisati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jed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načinu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stanja</a:t>
                </a: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algn="just"/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Za 1. gas: </a:t>
                </a:r>
              </a:p>
              <a:p>
                <a:pPr algn="just"/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Za 2. gas:</a:t>
                </a:r>
              </a:p>
              <a:p>
                <a:pPr marL="0" indent="0" algn="just">
                  <a:buNone/>
                </a:pPr>
                <a:r>
                  <a:rPr lang="sr-Latn-RS" sz="1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DEF: „Pritisak gasne smeše jednak je zbiru parcijalnih pritisaka komponenti“ </a:t>
                </a:r>
              </a:p>
              <a:p>
                <a:pPr marL="0" indent="0" algn="just">
                  <a:buNone/>
                </a:pPr>
                <a:endParaRPr lang="sr-Latn-RS" sz="1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Relativni maseni udeo k-te komponente: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Gde je: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sr-Latn-R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sr-Latn-R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sr-Latn-R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+…+</m:t>
                    </m:r>
                    <m:sSub>
                      <m:sSubPr>
                        <m:ctrlP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nary>
                        <m:naryPr>
                          <m:chr m:val="∑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D1BAB6-5C30-47CA-94D2-3BE69BD128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683026"/>
                <a:ext cx="10058400" cy="4269718"/>
              </a:xfrm>
              <a:blipFill>
                <a:blip r:embed="rId2"/>
                <a:stretch>
                  <a:fillRect l="-242" t="-285" r="-242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0F41E40-FC65-49F6-B758-0492F3C1E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516" y="2248949"/>
            <a:ext cx="2436717" cy="38802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607386-6434-44E2-89AA-ED4236563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9515" y="2623507"/>
            <a:ext cx="2436717" cy="3039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5E58ED-6E70-412F-82E5-8A3AA50DEC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5427" y="3199605"/>
            <a:ext cx="3142044" cy="78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47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15FC23-772E-43B2-BB4B-A437856270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781740"/>
                <a:ext cx="10058400" cy="549979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sr-Latn-RS" sz="1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Da bismo poredili elemente smeše po zapremini, moramo ih dovesti na isti pritisak i temperaturu. Zapremine komponenti na datom pritisku i temperaturi smeše nazivaćemo redukovanim zapreminama.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𝑐𝑜𝑛𝑠𝑡</m:t>
                      </m:r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sr-Latn-RS" sz="1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RS" sz="16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⋮</m:t>
                      </m:r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1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sr-Latn-RS" sz="16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sr-Latn-RS" sz="16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sr-Latn-R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nary>
                            <m:naryPr>
                              <m:chr m:val="∑"/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sr-Latn-RS" sz="1600" b="0" dirty="0"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sr-Latn-RS" sz="1600" dirty="0"/>
                  <a:t>Jer će svaki gas imati svoj parcijalni pritisak i zauzimaće celu zapreminu smeše</a:t>
                </a:r>
                <a:endParaRPr lang="en-US" sz="1600" dirty="0"/>
              </a:p>
              <a:p>
                <a:pPr marL="0" indent="0" algn="just">
                  <a:buNone/>
                </a:pP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Relativni zapreminski udeo k-te komponente: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nary>
                        <m:naryPr>
                          <m:chr m:val="∑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15FC23-772E-43B2-BB4B-A437856270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781740"/>
                <a:ext cx="10058400" cy="5499790"/>
              </a:xfrm>
              <a:blipFill>
                <a:blip r:embed="rId2"/>
                <a:stretch>
                  <a:fillRect l="-242" t="-222" r="-242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>
            <a:extLst>
              <a:ext uri="{FF2B5EF4-FFF2-40B4-BE49-F238E27FC236}">
                <a16:creationId xmlns:a16="http://schemas.microsoft.com/office/drawing/2014/main" id="{BCDF6B41-1334-44BC-8DF0-29EFCA0AFC31}"/>
              </a:ext>
            </a:extLst>
          </p:cNvPr>
          <p:cNvSpPr/>
          <p:nvPr/>
        </p:nvSpPr>
        <p:spPr>
          <a:xfrm>
            <a:off x="6793565" y="1444574"/>
            <a:ext cx="288032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105DC8-CF1B-47DD-8F72-AA666075DE67}"/>
              </a:ext>
            </a:extLst>
          </p:cNvPr>
          <p:cNvSpPr txBox="1"/>
          <p:nvPr/>
        </p:nvSpPr>
        <p:spPr>
          <a:xfrm>
            <a:off x="7381460" y="1444574"/>
            <a:ext cx="26371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r-Latn-RS" dirty="0"/>
              <a:t>Jer će svaki gas imati svoj parcijalni pritisak i zauzimaće celu zapreminu smeše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53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45787-DDE6-4DEE-A7A5-8970DEFBD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latin typeface="Arial" pitchFamily="34" charset="0"/>
                <a:cs typeface="Arial" pitchFamily="34" charset="0"/>
              </a:rPr>
              <a:t>Određivanje prividne gasne konstante i molarne mase</a:t>
            </a:r>
            <a:endParaRPr lang="sr-Latn-R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B5BF8B6-42FC-420D-88E2-6EFC2E976A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6799" y="1791722"/>
                <a:ext cx="11032435" cy="53578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lnSpc>
                    <a:spcPct val="11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Font typeface="Garamond" pitchFamily="18" charset="0"/>
                  <a:buNone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Prvi slučaj koji razmatramo je kada je smeša data preko relativnih masenih udela. </a:t>
                </a:r>
              </a:p>
              <a:p>
                <a:pPr marL="0" indent="0" algn="just">
                  <a:buFont typeface="Garamond" pitchFamily="18" charset="0"/>
                  <a:buNone/>
                </a:pPr>
                <a:endParaRPr lang="sr-Latn-R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Font typeface="Garamond" pitchFamily="18" charset="0"/>
                  <a:buNone/>
                </a:pPr>
                <a:endParaRPr lang="sr-Latn-R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Font typeface="Garamond" pitchFamily="18" charset="0"/>
                  <a:buNone/>
                </a:pPr>
                <a:endParaRPr lang="sr-Latn-R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Font typeface="Garamond" pitchFamily="18" charset="0"/>
                  <a:buNone/>
                </a:pPr>
                <a:endParaRPr lang="sr-Latn-R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Font typeface="Garamond" pitchFamily="18" charset="0"/>
                  <a:buNone/>
                </a:pPr>
                <a:endParaRPr lang="sr-Latn-R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Font typeface="Garamond" pitchFamily="18" charset="0"/>
                  <a:buNone/>
                </a:pPr>
                <a:endParaRPr lang="sr-Latn-R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Font typeface="Garamond" pitchFamily="18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</a:rPr>
                        <m:t>→ 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R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sr-Latn-RS" sz="20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den>
                      </m:f>
                    </m:oMath>
                  </m:oMathPara>
                </a14:m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B5BF8B6-42FC-420D-88E2-6EFC2E976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99" y="1791722"/>
                <a:ext cx="11032435" cy="5357826"/>
              </a:xfrm>
              <a:prstGeom prst="rect">
                <a:avLst/>
              </a:prstGeom>
              <a:blipFill>
                <a:blip r:embed="rId2"/>
                <a:stretch>
                  <a:fillRect l="-552" t="-569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66CDE03-DB74-41D7-AF33-79A80ED0FBA8}"/>
              </a:ext>
            </a:extLst>
          </p:cNvPr>
          <p:cNvSpPr txBox="1"/>
          <p:nvPr/>
        </p:nvSpPr>
        <p:spPr>
          <a:xfrm>
            <a:off x="4076730" y="2354027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dirty="0"/>
              <a:t>Definišemo broj  molova</a:t>
            </a:r>
          </a:p>
          <a:p>
            <a:r>
              <a:rPr lang="sr-Latn-RS" sz="2000" dirty="0"/>
              <a:t>Za smešu važi: 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3D35B8-DD93-44D7-9FD6-3F5C69F149A3}"/>
                  </a:ext>
                </a:extLst>
              </p:cNvPr>
              <p:cNvSpPr txBox="1"/>
              <p:nvPr/>
            </p:nvSpPr>
            <p:spPr>
              <a:xfrm>
                <a:off x="7753307" y="2617701"/>
                <a:ext cx="2664296" cy="5286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sr-Latn-RS" b="0" dirty="0"/>
                  <a:t>k</a:t>
                </a:r>
                <a14:m>
                  <m:oMath xmlns:m="http://schemas.openxmlformats.org/officeDocument/2006/math">
                    <m:r>
                      <a:rPr lang="sr-Latn-R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R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sr-Latn-RS" b="0" i="1" smtClean="0">
                        <a:latin typeface="Cambria Math" panose="02040503050406030204" pitchFamily="18" charset="0"/>
                      </a:rPr>
                      <m:t>(=)</m:t>
                    </m:r>
                    <m:f>
                      <m:fPr>
                        <m:ctrlPr>
                          <a:rPr lang="sr-Latn-R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num>
                      <m:den>
                        <m:f>
                          <m:fPr>
                            <m:ctrlPr>
                              <a:rPr lang="sr-Latn-R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RS" b="0" i="1" smtClean="0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num>
                          <m:den>
                            <m:r>
                              <a:rPr lang="sr-Latn-RS" b="0" i="1" smtClean="0">
                                <a:latin typeface="Cambria Math" panose="02040503050406030204" pitchFamily="18" charset="0"/>
                              </a:rPr>
                              <m:t>𝑘𝑚𝑜𝑙</m:t>
                            </m:r>
                          </m:den>
                        </m:f>
                      </m:den>
                    </m:f>
                    <m:r>
                      <a:rPr lang="sr-Latn-RS" b="0" i="1" smtClean="0">
                        <a:latin typeface="Cambria Math" panose="02040503050406030204" pitchFamily="18" charset="0"/>
                      </a:rPr>
                      <m:t>(=)</m:t>
                    </m:r>
                    <m:d>
                      <m:dPr>
                        <m:begChr m:val="["/>
                        <m:endChr m:val="]"/>
                        <m:ctrlPr>
                          <a:rPr lang="sr-Latn-R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</a:rPr>
                          <m:t>𝑘𝑚𝑜𝑙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73D35B8-DD93-44D7-9FD6-3F5C69F14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307" y="2617701"/>
                <a:ext cx="2664296" cy="528606"/>
              </a:xfrm>
              <a:prstGeom prst="rect">
                <a:avLst/>
              </a:prstGeom>
              <a:blipFill>
                <a:blip r:embed="rId3"/>
                <a:stretch>
                  <a:fillRect l="-5492" t="-4598" b="-8046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1A9B534-A703-4E55-BE77-68070F282197}"/>
                  </a:ext>
                </a:extLst>
              </p:cNvPr>
              <p:cNvSpPr txBox="1"/>
              <p:nvPr/>
            </p:nvSpPr>
            <p:spPr>
              <a:xfrm>
                <a:off x="4090800" y="3240134"/>
                <a:ext cx="5742105" cy="7602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(=)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f>
                            <m:f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num>
                            <m:den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𝑘𝑚𝑜𝑙</m:t>
                              </m:r>
                            </m:den>
                          </m:f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(=)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𝑘𝑚𝑜𝑙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1A9B534-A703-4E55-BE77-68070F2821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800" y="3240134"/>
                <a:ext cx="5742105" cy="7602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30D1BF8-3030-4445-9754-8EDCA7102577}"/>
              </a:ext>
            </a:extLst>
          </p:cNvPr>
          <p:cNvCxnSpPr/>
          <p:nvPr/>
        </p:nvCxnSpPr>
        <p:spPr>
          <a:xfrm>
            <a:off x="4780856" y="3739668"/>
            <a:ext cx="0" cy="521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B4AC9C7-4667-454C-AD81-799ED6357A49}"/>
              </a:ext>
            </a:extLst>
          </p:cNvPr>
          <p:cNvSpPr txBox="1"/>
          <p:nvPr/>
        </p:nvSpPr>
        <p:spPr>
          <a:xfrm>
            <a:off x="3990728" y="416919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Broj molova smeše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B14CC8-D517-4568-8775-7ACBC8EBB8E5}"/>
              </a:ext>
            </a:extLst>
          </p:cNvPr>
          <p:cNvSpPr txBox="1"/>
          <p:nvPr/>
        </p:nvSpPr>
        <p:spPr>
          <a:xfrm>
            <a:off x="1084232" y="2369822"/>
            <a:ext cx="2022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m</a:t>
            </a:r>
            <a:r>
              <a:rPr lang="sr-Latn-RS" sz="900" dirty="0"/>
              <a:t>1</a:t>
            </a:r>
            <a:r>
              <a:rPr lang="sr-Latn-RS" dirty="0"/>
              <a:t>, m</a:t>
            </a:r>
            <a:r>
              <a:rPr lang="sr-Latn-RS" sz="900" dirty="0"/>
              <a:t>2</a:t>
            </a:r>
            <a:r>
              <a:rPr lang="sr-Latn-RS" dirty="0"/>
              <a:t>,...m</a:t>
            </a:r>
            <a:r>
              <a:rPr lang="sr-Latn-RS" sz="900" dirty="0"/>
              <a:t>n</a:t>
            </a:r>
          </a:p>
          <a:p>
            <a:r>
              <a:rPr lang="sr-Latn-RS" dirty="0"/>
              <a:t>m</a:t>
            </a:r>
            <a:r>
              <a:rPr lang="sr-Latn-RS" sz="900" dirty="0"/>
              <a:t>s</a:t>
            </a:r>
          </a:p>
          <a:p>
            <a:r>
              <a:rPr lang="sr-Latn-RS" dirty="0"/>
              <a:t>g</a:t>
            </a:r>
            <a:r>
              <a:rPr lang="sr-Latn-RS" sz="900" dirty="0"/>
              <a:t>1</a:t>
            </a:r>
            <a:r>
              <a:rPr lang="sr-Latn-RS" dirty="0"/>
              <a:t>, g</a:t>
            </a:r>
            <a:r>
              <a:rPr lang="sr-Latn-RS" sz="900" dirty="0"/>
              <a:t>2</a:t>
            </a:r>
            <a:r>
              <a:rPr lang="sr-Latn-RS" dirty="0"/>
              <a:t>,..., g</a:t>
            </a:r>
            <a:r>
              <a:rPr lang="sr-Latn-RS" sz="900" dirty="0"/>
              <a:t>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61269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4353C-2F4B-4FED-A30F-868C3C89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27848"/>
            <a:ext cx="10316817" cy="823874"/>
          </a:xfrm>
        </p:spPr>
        <p:txBody>
          <a:bodyPr>
            <a:normAutofit fontScale="90000"/>
          </a:bodyPr>
          <a:lstStyle/>
          <a:p>
            <a:r>
              <a:rPr lang="sr-Latn-RS" sz="3200" b="1" dirty="0">
                <a:latin typeface="Arial" pitchFamily="34" charset="0"/>
                <a:cs typeface="Arial" pitchFamily="34" charset="0"/>
              </a:rPr>
              <a:t>Određivanje prividne gasne konstante i molarne mase</a:t>
            </a:r>
            <a:endParaRPr lang="sr-Latn-R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9B11BBC-F4C6-4CD8-A4EE-65D7BB6B1E0D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715617" y="944724"/>
                <a:ext cx="11131826" cy="4968552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Drugi slučaj kada je poznat relativni zapreminski sastav smeše.</a:t>
                </a:r>
              </a:p>
              <a:p>
                <a:pPr algn="just"/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/: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Napišimo specifičnu težinu kao   </a:t>
                </a:r>
                <a14:m>
                  <m:oMath xmlns:m="http://schemas.openxmlformats.org/officeDocument/2006/math">
                    <m:r>
                      <a:rPr lang="sr-Latn-R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sr-Latn-R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den>
                    </m:f>
                    <m:r>
                      <a:rPr lang="sr-Latn-R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sr-Latn-R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uz napomenu da su zapremine molova različitih gasova jednake (AOGADROV ZAKON) na istom pritisku i temperaturi.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=…=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𝑣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𝑐𝑜𝑛𝑠𝑡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; 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𝑐𝑜𝑛𝑠𝑡</m:t>
                      </m:r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I iznose </a:t>
                </a:r>
                <a14:m>
                  <m:oMath xmlns:m="http://schemas.openxmlformats.org/officeDocument/2006/math">
                    <m:r>
                      <a:rPr lang="sr-Latn-R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22,4</m:t>
                    </m:r>
                    <m:d>
                      <m:dPr>
                        <m:begChr m:val="["/>
                        <m:endChr m:val="]"/>
                        <m:ctrlP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sub>
                          <m:sup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bSup>
                      </m:e>
                    </m:d>
                  </m:oMath>
                </a14:m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(na normalnim uslovima) i </a:t>
                </a:r>
                <a14:m>
                  <m:oMath xmlns:m="http://schemas.openxmlformats.org/officeDocument/2006/math">
                    <m:r>
                      <a:rPr lang="sr-Latn-RS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sr-Latn-R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d>
                      <m:dPr>
                        <m:begChr m:val="["/>
                        <m:endChr m:val="]"/>
                        <m:ctrlPr>
                          <a:rPr lang="sr-Latn-R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sr-Latn-R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sr-Latn-R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sr-Latn-RS" sz="1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bSup>
                      </m:e>
                    </m:d>
                  </m:oMath>
                </a14:m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(na tehničkim uslovima)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6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sr-Latn-R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f>
                        <m:fPr>
                          <m:ctrlPr>
                            <a:rPr lang="sr-Latn-RS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sr-Latn-R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  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=0</m:t>
                          </m:r>
                        </m:sub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sr-Latn-R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Kako je gasna konstanta svake komponente</a:t>
                </a:r>
                <a14:m>
                  <m:oMath xmlns:m="http://schemas.openxmlformats.org/officeDocument/2006/math">
                    <m:r>
                      <a:rPr lang="sr-Latn-R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sr-Latn-R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r>
                      <a:rPr lang="sr-Latn-R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(=)</m:t>
                    </m:r>
                    <m:d>
                      <m:dPr>
                        <m:begChr m:val="["/>
                        <m:endChr m:val="]"/>
                        <m:ctrlPr>
                          <a:rPr lang="sr-Latn-R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sr-Latn-RS" sz="1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𝑘𝑔𝐾</m:t>
                            </m:r>
                          </m:den>
                        </m:f>
                      </m:e>
                    </m:d>
                  </m:oMath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𝑢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∑"/>
                                  <m:ctrlP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sr-Latn-R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sr-Latn-R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sr-Latn-RS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sr-Latn-RS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sr-Latn-RS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sr-Latn-RS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nary>
                            </m:den>
                          </m:f>
                        </m:e>
                      </m:nary>
                    </m:oMath>
                  </m:oMathPara>
                </a14:m>
                <a:endParaRPr lang="sr-Latn-R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9B11BBC-F4C6-4CD8-A4EE-65D7BB6B1E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715617" y="944724"/>
                <a:ext cx="11131826" cy="4968552"/>
              </a:xfrm>
              <a:blipFill>
                <a:blip r:embed="rId2"/>
                <a:stretch>
                  <a:fillRect l="-493" t="-613" r="-329" b="-7362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A0E6960-CC5B-46C5-BB26-4BB3E77D4F47}"/>
              </a:ext>
            </a:extLst>
          </p:cNvPr>
          <p:cNvSpPr txBox="1"/>
          <p:nvPr/>
        </p:nvSpPr>
        <p:spPr>
          <a:xfrm>
            <a:off x="1213111" y="1333168"/>
            <a:ext cx="1855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V</a:t>
            </a:r>
            <a:r>
              <a:rPr lang="sr-Latn-RS" sz="900" dirty="0"/>
              <a:t>1</a:t>
            </a:r>
            <a:r>
              <a:rPr lang="sr-Latn-RS" dirty="0"/>
              <a:t>,V</a:t>
            </a:r>
            <a:r>
              <a:rPr lang="sr-Latn-RS" sz="900" dirty="0"/>
              <a:t>2</a:t>
            </a:r>
            <a:r>
              <a:rPr lang="sr-Latn-RS" dirty="0"/>
              <a:t>,..., V</a:t>
            </a:r>
            <a:r>
              <a:rPr lang="sr-Latn-RS" sz="900" dirty="0"/>
              <a:t>n</a:t>
            </a:r>
          </a:p>
          <a:p>
            <a:r>
              <a:rPr lang="sr-Latn-RS" dirty="0"/>
              <a:t>V</a:t>
            </a:r>
            <a:r>
              <a:rPr lang="sr-Latn-RS" sz="900" dirty="0"/>
              <a:t>s</a:t>
            </a:r>
          </a:p>
          <a:p>
            <a:r>
              <a:rPr lang="sr-Latn-RS" dirty="0"/>
              <a:t>r</a:t>
            </a:r>
            <a:r>
              <a:rPr lang="sr-Latn-RS" sz="900" dirty="0"/>
              <a:t>1</a:t>
            </a:r>
            <a:r>
              <a:rPr lang="sr-Latn-RS" dirty="0"/>
              <a:t>, r</a:t>
            </a:r>
            <a:r>
              <a:rPr lang="sr-Latn-RS" sz="900" dirty="0"/>
              <a:t>2</a:t>
            </a:r>
            <a:r>
              <a:rPr lang="sr-Latn-RS" dirty="0"/>
              <a:t>, ...r</a:t>
            </a:r>
            <a:r>
              <a:rPr lang="sr-Latn-RS" sz="900" dirty="0"/>
              <a:t>n</a:t>
            </a:r>
            <a:endParaRPr lang="en-US" sz="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2E6605-F56A-4206-B50B-FE0DF6FD7175}"/>
                  </a:ext>
                </a:extLst>
              </p:cNvPr>
              <p:cNvSpPr txBox="1"/>
              <p:nvPr/>
            </p:nvSpPr>
            <p:spPr>
              <a:xfrm>
                <a:off x="2732785" y="1333168"/>
                <a:ext cx="8002676" cy="565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;       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R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  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2E6605-F56A-4206-B50B-FE0DF6FD71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785" y="1333168"/>
                <a:ext cx="8002676" cy="565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167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84C3-1BC9-4AE4-B62A-045F7EF5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369826" cy="735632"/>
          </a:xfrm>
        </p:spPr>
        <p:txBody>
          <a:bodyPr>
            <a:normAutofit/>
          </a:bodyPr>
          <a:lstStyle/>
          <a:p>
            <a:r>
              <a:rPr 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Određivanje parcijalnih pritisaka komponenti</a:t>
            </a:r>
            <a:endParaRPr lang="sr-Latn-R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D8D485C-B477-42F3-ACB5-6AB1FF3000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7530" y="1504156"/>
                <a:ext cx="10058400" cy="3849687"/>
              </a:xfrm>
            </p:spPr>
            <p:txBody>
              <a:bodyPr>
                <a:noAutofit/>
              </a:bodyPr>
              <a:lstStyle/>
              <a:p>
                <a:pPr marL="457200" marR="0" indent="-457200" algn="just">
                  <a:buFont typeface="+mj-lt"/>
                  <a:buAutoNum type="alphaLcParenR"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Data je smeša relativnog masenog sastava g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,g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,...,g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 zapremine V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mase m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na pritisku p i temperaturi T, gasne konstante R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R="0" algn="just"/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Svaki pojedini gas u smeši ima svoj parcijalni pritisak p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kad zauzme celu zapreminu smeše V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na istoj temperaturi T.</a:t>
                </a:r>
              </a:p>
              <a:p>
                <a:pPr marL="0" marR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; 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; 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indent="0" algn="just">
                  <a:buNone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Bitno je naglasiti da je p pritisak smeše (merimo ga) dok je p</a:t>
                </a:r>
                <a:r>
                  <a:rPr lang="sr-Latn-R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fiktivna veličina.</a:t>
                </a:r>
              </a:p>
              <a:p>
                <a:pPr marL="457200" marR="0" indent="-457200" algn="just">
                  <a:buFont typeface="+mj-lt"/>
                  <a:buAutoNum type="alphaLcParenR" startAt="2"/>
                </a:pP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Neka je dat zapreminski sastav smeše r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r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,..., r</a:t>
                </a:r>
                <a:r>
                  <a:rPr lang="sr-Latn-R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Tada iz Bojl- Mariotovog zakona (T=const) sledi:</a:t>
                </a:r>
              </a:p>
              <a:p>
                <a:pPr marL="0" marR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 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marR="0" indent="-457200" algn="just">
                  <a:buFont typeface="+mj-lt"/>
                  <a:buAutoNum type="alphaLcParenR" startAt="2"/>
                </a:pPr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indent="0" algn="just">
                  <a:buNone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D8D485C-B477-42F3-ACB5-6AB1FF3000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7530" y="1504156"/>
                <a:ext cx="10058400" cy="3849687"/>
              </a:xfrm>
              <a:blipFill>
                <a:blip r:embed="rId2"/>
                <a:stretch>
                  <a:fillRect l="-606" t="-792" r="-667" b="-1695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820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72ED1-E9D7-4EEB-ADF7-F92F27E53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56" y="589585"/>
            <a:ext cx="10793896" cy="1371600"/>
          </a:xfrm>
        </p:spPr>
        <p:txBody>
          <a:bodyPr>
            <a:normAutofit/>
          </a:bodyPr>
          <a:lstStyle/>
          <a:p>
            <a:r>
              <a:rPr lang="sr-Latn-RS" sz="2800" b="1" dirty="0">
                <a:latin typeface="Arial" panose="020B0604020202020204" pitchFamily="34" charset="0"/>
                <a:cs typeface="Arial" panose="020B0604020202020204" pitchFamily="34" charset="0"/>
              </a:rPr>
              <a:t>Prelaz sa relativnog masenog na relativni zapreminski sastav</a:t>
            </a:r>
            <a:endParaRPr lang="sr-Latn-R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C9DAFD-A2F8-444A-8633-0D6C81E55E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algn="just"/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Kako je: </a:t>
                </a:r>
                <a14:m>
                  <m:oMath xmlns:m="http://schemas.openxmlformats.org/officeDocument/2006/math">
                    <m:r>
                      <a:rPr lang="sr-Latn-R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𝑣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𝑣</m:t>
                    </m:r>
                  </m:oMath>
                </a14:m>
                <a:r>
                  <a:rPr lang="sr-Latn-R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R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𝑣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𝑐𝑜𝑛𝑠𝑡</m:t>
                    </m:r>
                    <m:r>
                      <a:rPr lang="sr-Latn-R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→</m:t>
                    </m:r>
                  </m:oMath>
                </a14:m>
                <a:endParaRPr lang="sr-Latn-RS" sz="20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/>
                <a:endParaRPr lang="sr-Latn-RS" sz="20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sr-Latn-R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+⋯</m:t>
                          </m:r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⋯</m:t>
                          </m:r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⋯</m:t>
                          </m:r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nary>
                            <m:naryPr>
                              <m:chr m:val="∑"/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sr-Latn-R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sr-Latn-R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sr-Latn-RS" sz="20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sr-Latn-R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sr-Latn-R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sr-Latn-R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C9DAFD-A2F8-444A-8633-0D6C81E55E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85" t="-79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659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sr-Latn-R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Smeša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idealn</a:t>
            </a:r>
            <a:r>
              <a:rPr lang="sr-Latn-R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gas</a:t>
            </a:r>
            <a:r>
              <a:rPr lang="sr-Latn-R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ova</a:t>
            </a:r>
            <a:endParaRPr lang="sr-Latn-R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ECB2CDA9-E3DF-48E0-924D-4C8366BCE0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50000"/>
                  </a:lnSpc>
                  <a:buNone/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Zadatak 2.1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Rezervoar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podeljen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dva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prvom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delu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1,5</m:t>
                    </m:r>
                    <m:sSup>
                      <m:sSup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nalazi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ugljendioksid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4,9 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𝑏𝑎𝑟𝑎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U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drugom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delu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rezervoara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zapremine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sSup>
                      <m:sSup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nalazi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kiseonik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pritisku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1,96 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𝑏𝑎𝑟𝑎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temperaturi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57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Nakon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uklanjanja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pregrade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završenog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procesa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mešanja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odrediti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sr-Latn-R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17220" lvl="1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Relativni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maseni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600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zapreminski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sastav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nastale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)?</a:t>
                </a:r>
                <a:endParaRPr lang="sr-Latn-RS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17220" lvl="1" indent="-3429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Prividnu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molekulsku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masu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600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gasnu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konstantu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600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smeše</a:t>
                </a: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sr-Latn-RS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ECB2CDA9-E3DF-48E0-924D-4C8366BCE0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r="-48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{C09E9687-5A66-4F71-A4A4-DDD7FA911393}tf78438558_win32</Template>
  <TotalTime>5195</TotalTime>
  <Words>1414</Words>
  <Application>Microsoft Office PowerPoint</Application>
  <PresentationFormat>Widescreen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Century Gothic</vt:lpstr>
      <vt:lpstr>Garamond</vt:lpstr>
      <vt:lpstr>Times New Roman</vt:lpstr>
      <vt:lpstr>SavonVTI</vt:lpstr>
      <vt:lpstr>Vežba  2 Smeša idealnih gasova</vt:lpstr>
      <vt:lpstr>Smeša idealnih gasova</vt:lpstr>
      <vt:lpstr>Daltonov zakon</vt:lpstr>
      <vt:lpstr>PowerPoint Presentation</vt:lpstr>
      <vt:lpstr>Određivanje prividne gasne konstante i molarne mase</vt:lpstr>
      <vt:lpstr>Određivanje prividne gasne konstante i molarne mase</vt:lpstr>
      <vt:lpstr>Određivanje parcijalnih pritisaka komponenti</vt:lpstr>
      <vt:lpstr>Prelaz sa relativnog masenog na relativni zapreminski sastav</vt:lpstr>
      <vt:lpstr>Smeša idealnih gasova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Vežba 1 Jednačina stanja idealnog gasa</dc:title>
  <dc:creator>Milena</dc:creator>
  <cp:lastModifiedBy>Milena</cp:lastModifiedBy>
  <cp:revision>29</cp:revision>
  <dcterms:created xsi:type="dcterms:W3CDTF">2021-03-11T09:44:52Z</dcterms:created>
  <dcterms:modified xsi:type="dcterms:W3CDTF">2021-03-30T11:36:48Z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